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6"/>
  </p:notesMasterIdLst>
  <p:sldIdLst>
    <p:sldId id="256" r:id="rId2"/>
    <p:sldId id="280"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1" d="100"/>
          <a:sy n="71" d="100"/>
        </p:scale>
        <p:origin x="-11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C109971-0874-46FB-B1E1-3AD6DD916965}" type="datetimeFigureOut">
              <a:rPr lang="ar-EG" smtClean="0"/>
              <a:t>29/07/1441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5D7DD53-9284-4135-8636-B987089DB53B}" type="slidenum">
              <a:rPr lang="ar-EG" smtClean="0"/>
              <a:t>‹#›</a:t>
            </a:fld>
            <a:endParaRPr lang="ar-EG"/>
          </a:p>
        </p:txBody>
      </p:sp>
    </p:spTree>
    <p:extLst>
      <p:ext uri="{BB962C8B-B14F-4D97-AF65-F5344CB8AC3E}">
        <p14:creationId xmlns:p14="http://schemas.microsoft.com/office/powerpoint/2010/main" val="195849529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a:p>
        </p:txBody>
      </p:sp>
      <p:sp>
        <p:nvSpPr>
          <p:cNvPr id="4" name="Slide Number Placeholder 3"/>
          <p:cNvSpPr>
            <a:spLocks noGrp="1"/>
          </p:cNvSpPr>
          <p:nvPr>
            <p:ph type="sldNum" sz="quarter" idx="10"/>
          </p:nvPr>
        </p:nvSpPr>
        <p:spPr/>
        <p:txBody>
          <a:bodyPr/>
          <a:lstStyle/>
          <a:p>
            <a:fld id="{75D7DD53-9284-4135-8636-B987089DB53B}" type="slidenum">
              <a:rPr lang="ar-EG" smtClean="0"/>
              <a:t>24</a:t>
            </a:fld>
            <a:endParaRPr lang="ar-EG"/>
          </a:p>
        </p:txBody>
      </p:sp>
    </p:spTree>
    <p:extLst>
      <p:ext uri="{BB962C8B-B14F-4D97-AF65-F5344CB8AC3E}">
        <p14:creationId xmlns:p14="http://schemas.microsoft.com/office/powerpoint/2010/main" val="1223628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61D4DAF1-94C7-4CDE-8B40-DB3F16916AFF}" type="datetimeFigureOut">
              <a:rPr lang="ar-EG" smtClean="0"/>
              <a:t>29/07/1441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3193A45-E382-411B-8609-F3A0739A55A3}" type="slidenum">
              <a:rPr lang="ar-EG" smtClean="0"/>
              <a:t>‹#›</a:t>
            </a:fld>
            <a:endParaRPr lang="ar-EG"/>
          </a:p>
        </p:txBody>
      </p:sp>
    </p:spTree>
    <p:extLst>
      <p:ext uri="{BB962C8B-B14F-4D97-AF65-F5344CB8AC3E}">
        <p14:creationId xmlns:p14="http://schemas.microsoft.com/office/powerpoint/2010/main" val="1553328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61D4DAF1-94C7-4CDE-8B40-DB3F16916AFF}" type="datetimeFigureOut">
              <a:rPr lang="ar-EG" smtClean="0"/>
              <a:t>29/07/1441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3193A45-E382-411B-8609-F3A0739A55A3}" type="slidenum">
              <a:rPr lang="ar-EG" smtClean="0"/>
              <a:t>‹#›</a:t>
            </a:fld>
            <a:endParaRPr lang="ar-EG"/>
          </a:p>
        </p:txBody>
      </p:sp>
    </p:spTree>
    <p:extLst>
      <p:ext uri="{BB962C8B-B14F-4D97-AF65-F5344CB8AC3E}">
        <p14:creationId xmlns:p14="http://schemas.microsoft.com/office/powerpoint/2010/main" val="3476102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61D4DAF1-94C7-4CDE-8B40-DB3F16916AFF}" type="datetimeFigureOut">
              <a:rPr lang="ar-EG" smtClean="0"/>
              <a:t>29/07/1441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3193A45-E382-411B-8609-F3A0739A55A3}" type="slidenum">
              <a:rPr lang="ar-EG" smtClean="0"/>
              <a:t>‹#›</a:t>
            </a:fld>
            <a:endParaRPr lang="ar-EG"/>
          </a:p>
        </p:txBody>
      </p:sp>
    </p:spTree>
    <p:extLst>
      <p:ext uri="{BB962C8B-B14F-4D97-AF65-F5344CB8AC3E}">
        <p14:creationId xmlns:p14="http://schemas.microsoft.com/office/powerpoint/2010/main" val="4289609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61D4DAF1-94C7-4CDE-8B40-DB3F16916AFF}" type="datetimeFigureOut">
              <a:rPr lang="ar-EG" smtClean="0"/>
              <a:t>29/07/1441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3193A45-E382-411B-8609-F3A0739A55A3}" type="slidenum">
              <a:rPr lang="ar-EG" smtClean="0"/>
              <a:t>‹#›</a:t>
            </a:fld>
            <a:endParaRPr lang="ar-EG"/>
          </a:p>
        </p:txBody>
      </p:sp>
    </p:spTree>
    <p:extLst>
      <p:ext uri="{BB962C8B-B14F-4D97-AF65-F5344CB8AC3E}">
        <p14:creationId xmlns:p14="http://schemas.microsoft.com/office/powerpoint/2010/main" val="243415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D4DAF1-94C7-4CDE-8B40-DB3F16916AFF}" type="datetimeFigureOut">
              <a:rPr lang="ar-EG" smtClean="0"/>
              <a:t>29/07/1441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3193A45-E382-411B-8609-F3A0739A55A3}" type="slidenum">
              <a:rPr lang="ar-EG" smtClean="0"/>
              <a:t>‹#›</a:t>
            </a:fld>
            <a:endParaRPr lang="ar-EG"/>
          </a:p>
        </p:txBody>
      </p:sp>
    </p:spTree>
    <p:extLst>
      <p:ext uri="{BB962C8B-B14F-4D97-AF65-F5344CB8AC3E}">
        <p14:creationId xmlns:p14="http://schemas.microsoft.com/office/powerpoint/2010/main" val="2420412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61D4DAF1-94C7-4CDE-8B40-DB3F16916AFF}" type="datetimeFigureOut">
              <a:rPr lang="ar-EG" smtClean="0"/>
              <a:t>29/07/1441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3193A45-E382-411B-8609-F3A0739A55A3}" type="slidenum">
              <a:rPr lang="ar-EG" smtClean="0"/>
              <a:t>‹#›</a:t>
            </a:fld>
            <a:endParaRPr lang="ar-EG"/>
          </a:p>
        </p:txBody>
      </p:sp>
    </p:spTree>
    <p:extLst>
      <p:ext uri="{BB962C8B-B14F-4D97-AF65-F5344CB8AC3E}">
        <p14:creationId xmlns:p14="http://schemas.microsoft.com/office/powerpoint/2010/main" val="648330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61D4DAF1-94C7-4CDE-8B40-DB3F16916AFF}" type="datetimeFigureOut">
              <a:rPr lang="ar-EG" smtClean="0"/>
              <a:t>29/07/1441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53193A45-E382-411B-8609-F3A0739A55A3}" type="slidenum">
              <a:rPr lang="ar-EG" smtClean="0"/>
              <a:t>‹#›</a:t>
            </a:fld>
            <a:endParaRPr lang="ar-EG"/>
          </a:p>
        </p:txBody>
      </p:sp>
    </p:spTree>
    <p:extLst>
      <p:ext uri="{BB962C8B-B14F-4D97-AF65-F5344CB8AC3E}">
        <p14:creationId xmlns:p14="http://schemas.microsoft.com/office/powerpoint/2010/main" val="1285987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61D4DAF1-94C7-4CDE-8B40-DB3F16916AFF}" type="datetimeFigureOut">
              <a:rPr lang="ar-EG" smtClean="0"/>
              <a:t>29/07/1441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53193A45-E382-411B-8609-F3A0739A55A3}" type="slidenum">
              <a:rPr lang="ar-EG" smtClean="0"/>
              <a:t>‹#›</a:t>
            </a:fld>
            <a:endParaRPr lang="ar-EG"/>
          </a:p>
        </p:txBody>
      </p:sp>
    </p:spTree>
    <p:extLst>
      <p:ext uri="{BB962C8B-B14F-4D97-AF65-F5344CB8AC3E}">
        <p14:creationId xmlns:p14="http://schemas.microsoft.com/office/powerpoint/2010/main" val="317589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D4DAF1-94C7-4CDE-8B40-DB3F16916AFF}" type="datetimeFigureOut">
              <a:rPr lang="ar-EG" smtClean="0"/>
              <a:t>29/07/1441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53193A45-E382-411B-8609-F3A0739A55A3}" type="slidenum">
              <a:rPr lang="ar-EG" smtClean="0"/>
              <a:t>‹#›</a:t>
            </a:fld>
            <a:endParaRPr lang="ar-EG"/>
          </a:p>
        </p:txBody>
      </p:sp>
    </p:spTree>
    <p:extLst>
      <p:ext uri="{BB962C8B-B14F-4D97-AF65-F5344CB8AC3E}">
        <p14:creationId xmlns:p14="http://schemas.microsoft.com/office/powerpoint/2010/main" val="1885673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D4DAF1-94C7-4CDE-8B40-DB3F16916AFF}" type="datetimeFigureOut">
              <a:rPr lang="ar-EG" smtClean="0"/>
              <a:t>29/07/1441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3193A45-E382-411B-8609-F3A0739A55A3}" type="slidenum">
              <a:rPr lang="ar-EG" smtClean="0"/>
              <a:t>‹#›</a:t>
            </a:fld>
            <a:endParaRPr lang="ar-EG"/>
          </a:p>
        </p:txBody>
      </p:sp>
    </p:spTree>
    <p:extLst>
      <p:ext uri="{BB962C8B-B14F-4D97-AF65-F5344CB8AC3E}">
        <p14:creationId xmlns:p14="http://schemas.microsoft.com/office/powerpoint/2010/main" val="1394490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D4DAF1-94C7-4CDE-8B40-DB3F16916AFF}" type="datetimeFigureOut">
              <a:rPr lang="ar-EG" smtClean="0"/>
              <a:t>29/07/1441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3193A45-E382-411B-8609-F3A0739A55A3}" type="slidenum">
              <a:rPr lang="ar-EG" smtClean="0"/>
              <a:t>‹#›</a:t>
            </a:fld>
            <a:endParaRPr lang="ar-EG"/>
          </a:p>
        </p:txBody>
      </p:sp>
    </p:spTree>
    <p:extLst>
      <p:ext uri="{BB962C8B-B14F-4D97-AF65-F5344CB8AC3E}">
        <p14:creationId xmlns:p14="http://schemas.microsoft.com/office/powerpoint/2010/main" val="3866234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1D4DAF1-94C7-4CDE-8B40-DB3F16916AFF}" type="datetimeFigureOut">
              <a:rPr lang="ar-EG" smtClean="0"/>
              <a:t>29/07/1441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3193A45-E382-411B-8609-F3A0739A55A3}" type="slidenum">
              <a:rPr lang="ar-EG" smtClean="0"/>
              <a:t>‹#›</a:t>
            </a:fld>
            <a:endParaRPr lang="ar-EG"/>
          </a:p>
        </p:txBody>
      </p:sp>
    </p:spTree>
    <p:extLst>
      <p:ext uri="{BB962C8B-B14F-4D97-AF65-F5344CB8AC3E}">
        <p14:creationId xmlns:p14="http://schemas.microsoft.com/office/powerpoint/2010/main" val="3182098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tx2"/>
          </a:solidFill>
        </p:spPr>
        <p:txBody>
          <a:bodyPr/>
          <a:lstStyle/>
          <a:p>
            <a:r>
              <a:rPr lang="en-US" b="1" i="1" dirty="0" smtClean="0"/>
              <a:t>Lectures In Economic </a:t>
            </a:r>
            <a:r>
              <a:rPr lang="ar-EG" b="1" i="1" dirty="0" smtClean="0"/>
              <a:t> </a:t>
            </a:r>
            <a:r>
              <a:rPr lang="en-US" b="1" i="1" dirty="0" smtClean="0"/>
              <a:t>Entomology</a:t>
            </a:r>
            <a:endParaRPr lang="ar-EG" b="1" i="1" dirty="0"/>
          </a:p>
        </p:txBody>
      </p:sp>
      <p:sp>
        <p:nvSpPr>
          <p:cNvPr id="3" name="Subtitle 2"/>
          <p:cNvSpPr>
            <a:spLocks noGrp="1"/>
          </p:cNvSpPr>
          <p:nvPr>
            <p:ph type="subTitle" idx="1"/>
          </p:nvPr>
        </p:nvSpPr>
        <p:spPr>
          <a:solidFill>
            <a:schemeClr val="tx2"/>
          </a:solidFill>
        </p:spPr>
        <p:txBody>
          <a:bodyPr>
            <a:normAutofit fontScale="92500" lnSpcReduction="20000"/>
          </a:bodyPr>
          <a:lstStyle/>
          <a:p>
            <a:r>
              <a:rPr lang="en-US" sz="4000" b="1" i="1" dirty="0" smtClean="0">
                <a:solidFill>
                  <a:schemeClr val="tx1"/>
                </a:solidFill>
              </a:rPr>
              <a:t>The Seventh Lecture</a:t>
            </a:r>
          </a:p>
          <a:p>
            <a:r>
              <a:rPr lang="en-US" sz="4000" b="1" i="1" dirty="0" smtClean="0">
                <a:solidFill>
                  <a:schemeClr val="tx1"/>
                </a:solidFill>
              </a:rPr>
              <a:t>Prepared By</a:t>
            </a:r>
          </a:p>
          <a:p>
            <a:r>
              <a:rPr lang="en-US" sz="4000" b="1" i="1" dirty="0" smtClean="0">
                <a:solidFill>
                  <a:schemeClr val="tx1"/>
                </a:solidFill>
              </a:rPr>
              <a:t>Dr. </a:t>
            </a:r>
            <a:r>
              <a:rPr lang="en-US" sz="4000" b="1" i="1" dirty="0" err="1" smtClean="0">
                <a:solidFill>
                  <a:schemeClr val="tx1"/>
                </a:solidFill>
              </a:rPr>
              <a:t>Ezzat</a:t>
            </a:r>
            <a:r>
              <a:rPr lang="en-US" sz="4000" b="1" i="1" dirty="0" smtClean="0">
                <a:solidFill>
                  <a:schemeClr val="tx1"/>
                </a:solidFill>
              </a:rPr>
              <a:t>  </a:t>
            </a:r>
            <a:r>
              <a:rPr lang="en-US" sz="4000" b="1" i="1" dirty="0" err="1" smtClean="0">
                <a:solidFill>
                  <a:schemeClr val="tx1"/>
                </a:solidFill>
              </a:rPr>
              <a:t>Elkhyat</a:t>
            </a:r>
            <a:r>
              <a:rPr lang="en-US" dirty="0"/>
              <a:t> </a:t>
            </a:r>
            <a:endParaRPr lang="ar-EG" dirty="0"/>
          </a:p>
        </p:txBody>
      </p:sp>
    </p:spTree>
    <p:extLst>
      <p:ext uri="{BB962C8B-B14F-4D97-AF65-F5344CB8AC3E}">
        <p14:creationId xmlns:p14="http://schemas.microsoft.com/office/powerpoint/2010/main" val="4111268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normAutofit fontScale="90000"/>
          </a:bodyPr>
          <a:lstStyle/>
          <a:p>
            <a:r>
              <a:rPr lang="en-US" b="1" i="1" dirty="0" smtClean="0"/>
              <a:t>How insect pests injure vegetables?</a:t>
            </a:r>
            <a:endParaRPr lang="ar-EG" b="1" i="1" dirty="0"/>
          </a:p>
        </p:txBody>
      </p:sp>
      <p:sp>
        <p:nvSpPr>
          <p:cNvPr id="3" name="Content Placeholder 2"/>
          <p:cNvSpPr>
            <a:spLocks noGrp="1"/>
          </p:cNvSpPr>
          <p:nvPr>
            <p:ph idx="1"/>
          </p:nvPr>
        </p:nvSpPr>
        <p:spPr>
          <a:solidFill>
            <a:schemeClr val="tx2"/>
          </a:solidFill>
        </p:spPr>
        <p:txBody>
          <a:bodyPr/>
          <a:lstStyle/>
          <a:p>
            <a:pPr marL="0" indent="0" algn="l">
              <a:buNone/>
            </a:pPr>
            <a:r>
              <a:rPr lang="en-US" b="1" i="1" dirty="0" smtClean="0"/>
              <a:t>Insect pests injure vegetables by </a:t>
            </a:r>
          </a:p>
          <a:p>
            <a:pPr marL="0" indent="0" algn="l">
              <a:buNone/>
            </a:pPr>
            <a:r>
              <a:rPr lang="en-US" b="1" i="1" dirty="0" smtClean="0"/>
              <a:t>1- chewing any part of plant(leaves, stem, root, fruit) . </a:t>
            </a:r>
          </a:p>
          <a:p>
            <a:pPr marL="0" indent="0" algn="l">
              <a:buNone/>
            </a:pPr>
            <a:r>
              <a:rPr lang="en-US" b="1" i="1" dirty="0" smtClean="0"/>
              <a:t>2- sucking juice  </a:t>
            </a:r>
          </a:p>
          <a:p>
            <a:pPr marL="0" indent="0" algn="l">
              <a:buNone/>
            </a:pPr>
            <a:r>
              <a:rPr lang="en-US" b="1" i="1" dirty="0" smtClean="0"/>
              <a:t>3-by egg laying </a:t>
            </a:r>
          </a:p>
          <a:p>
            <a:pPr marL="0" indent="0" algn="l">
              <a:buNone/>
            </a:pPr>
            <a:r>
              <a:rPr lang="ar-EG" b="1" i="1" dirty="0" smtClean="0"/>
              <a:t> </a:t>
            </a:r>
            <a:r>
              <a:rPr lang="en-US" b="1" i="1" dirty="0" smtClean="0"/>
              <a:t>4- by making mines .</a:t>
            </a:r>
          </a:p>
          <a:p>
            <a:pPr marL="0" indent="0" algn="l">
              <a:buNone/>
            </a:pPr>
            <a:r>
              <a:rPr lang="en-US" b="1" i="1" dirty="0" smtClean="0"/>
              <a:t>.</a:t>
            </a:r>
            <a:r>
              <a:rPr lang="ar-EG" b="1" i="1" dirty="0" smtClean="0"/>
              <a:t> </a:t>
            </a:r>
            <a:r>
              <a:rPr lang="en-US" b="1" i="1" dirty="0" smtClean="0"/>
              <a:t>5- by transmitting diseases</a:t>
            </a:r>
            <a:endParaRPr lang="ar-EG" b="1" i="1" dirty="0"/>
          </a:p>
        </p:txBody>
      </p:sp>
    </p:spTree>
    <p:extLst>
      <p:ext uri="{BB962C8B-B14F-4D97-AF65-F5344CB8AC3E}">
        <p14:creationId xmlns:p14="http://schemas.microsoft.com/office/powerpoint/2010/main" val="224646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normAutofit/>
          </a:bodyPr>
          <a:lstStyle/>
          <a:p>
            <a:r>
              <a:rPr lang="en-US" b="1" dirty="0" smtClean="0"/>
              <a:t>Chewing insects:-</a:t>
            </a:r>
            <a:endParaRPr lang="ar-EG" b="1" dirty="0"/>
          </a:p>
        </p:txBody>
      </p:sp>
      <p:sp>
        <p:nvSpPr>
          <p:cNvPr id="3" name="Content Placeholder 2"/>
          <p:cNvSpPr>
            <a:spLocks noGrp="1"/>
          </p:cNvSpPr>
          <p:nvPr>
            <p:ph idx="1"/>
          </p:nvPr>
        </p:nvSpPr>
        <p:spPr>
          <a:solidFill>
            <a:schemeClr val="tx2"/>
          </a:solidFill>
        </p:spPr>
        <p:txBody>
          <a:bodyPr/>
          <a:lstStyle/>
          <a:p>
            <a:pPr marL="0" indent="0" algn="l">
              <a:buNone/>
            </a:pPr>
            <a:r>
              <a:rPr lang="en-US" b="1" i="1" dirty="0" smtClean="0"/>
              <a:t>Chewing insects take their food by  biting the leaves of plants and injury it such as grasshopper  ,locusts, mole crickets, beetles and worms. Many chewing insects have incomplete life cycle (Locusts , Mole cricket ,and Grasshoppers).But there are other chewing  insects which have complete life cycle (beetles and worms) .   </a:t>
            </a:r>
            <a:endParaRPr lang="ar-EG" b="1" i="1" dirty="0"/>
          </a:p>
        </p:txBody>
      </p:sp>
    </p:spTree>
    <p:extLst>
      <p:ext uri="{BB962C8B-B14F-4D97-AF65-F5344CB8AC3E}">
        <p14:creationId xmlns:p14="http://schemas.microsoft.com/office/powerpoint/2010/main" val="3582020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lstStyle/>
          <a:p>
            <a:r>
              <a:rPr lang="en-US" b="1" i="1" dirty="0" smtClean="0"/>
              <a:t>Sucking insects</a:t>
            </a:r>
            <a:r>
              <a:rPr lang="en-US" dirty="0" smtClean="0"/>
              <a:t> </a:t>
            </a:r>
            <a:endParaRPr lang="ar-EG" dirty="0"/>
          </a:p>
        </p:txBody>
      </p:sp>
      <p:sp>
        <p:nvSpPr>
          <p:cNvPr id="3" name="Content Placeholder 2"/>
          <p:cNvSpPr>
            <a:spLocks noGrp="1"/>
          </p:cNvSpPr>
          <p:nvPr>
            <p:ph idx="1"/>
          </p:nvPr>
        </p:nvSpPr>
        <p:spPr>
          <a:solidFill>
            <a:schemeClr val="tx2"/>
          </a:solidFill>
        </p:spPr>
        <p:txBody>
          <a:bodyPr/>
          <a:lstStyle/>
          <a:p>
            <a:pPr marL="0" indent="0" algn="l">
              <a:buNone/>
            </a:pPr>
            <a:r>
              <a:rPr lang="en-US" b="1" i="1" dirty="0" smtClean="0"/>
              <a:t>Sucking insects attacking vegetables include  </a:t>
            </a:r>
            <a:r>
              <a:rPr lang="ar-EG" b="1" i="1" dirty="0" smtClean="0"/>
              <a:t> </a:t>
            </a:r>
            <a:r>
              <a:rPr lang="en-US" b="1" i="1" dirty="0" smtClean="0"/>
              <a:t>,stink bugs, leafhoppers,   spider mites , and </a:t>
            </a:r>
            <a:r>
              <a:rPr lang="ar-EG" b="1" i="1" dirty="0" smtClean="0"/>
              <a:t>  </a:t>
            </a:r>
            <a:r>
              <a:rPr lang="en-US" b="1" i="1" dirty="0" smtClean="0"/>
              <a:t>aphids( plant lice) .All sucking insects have incomplete life cycles and have piercing and sucking mouth parts to succulent part of the plant</a:t>
            </a:r>
            <a:endParaRPr lang="ar-EG" b="1" i="1" dirty="0"/>
          </a:p>
        </p:txBody>
      </p:sp>
    </p:spTree>
    <p:extLst>
      <p:ext uri="{BB962C8B-B14F-4D97-AF65-F5344CB8AC3E}">
        <p14:creationId xmlns:p14="http://schemas.microsoft.com/office/powerpoint/2010/main" val="4228983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normAutofit fontScale="90000"/>
          </a:bodyPr>
          <a:lstStyle/>
          <a:p>
            <a:r>
              <a:rPr lang="en-US" b="1" i="1" dirty="0" smtClean="0"/>
              <a:t>How the sucking insects damage the plants?</a:t>
            </a:r>
            <a:endParaRPr lang="ar-EG" b="1" i="1" dirty="0"/>
          </a:p>
        </p:txBody>
      </p:sp>
      <p:sp>
        <p:nvSpPr>
          <p:cNvPr id="3" name="Content Placeholder 2"/>
          <p:cNvSpPr>
            <a:spLocks noGrp="1"/>
          </p:cNvSpPr>
          <p:nvPr>
            <p:ph idx="1"/>
          </p:nvPr>
        </p:nvSpPr>
        <p:spPr>
          <a:solidFill>
            <a:schemeClr val="tx2"/>
          </a:solidFill>
        </p:spPr>
        <p:txBody>
          <a:bodyPr/>
          <a:lstStyle/>
          <a:p>
            <a:pPr marL="0" indent="0" algn="l">
              <a:buNone/>
            </a:pPr>
            <a:r>
              <a:rPr lang="en-US" b="1" i="1" dirty="0" smtClean="0"/>
              <a:t>The sucking insects damage the plants by reducing the vigor  or by injecting a toxin or .</a:t>
            </a:r>
          </a:p>
          <a:p>
            <a:pPr algn="l"/>
            <a:r>
              <a:rPr lang="en-US" b="1" i="1" dirty="0" smtClean="0"/>
              <a:t>disease- causing organisms into the plant </a:t>
            </a:r>
          </a:p>
          <a:p>
            <a:pPr marL="0" indent="0" algn="l">
              <a:buNone/>
            </a:pPr>
            <a:r>
              <a:rPr lang="en-US" b="1" i="1" dirty="0" smtClean="0"/>
              <a:t>Heavy feeding of sucking insects may   </a:t>
            </a:r>
            <a:r>
              <a:rPr lang="en-US" b="1" i="1" dirty="0" err="1" smtClean="0"/>
              <a:t>aport</a:t>
            </a:r>
            <a:r>
              <a:rPr lang="en-US" b="1" i="1" dirty="0" smtClean="0"/>
              <a:t> flower or turn yellow of leaves and fall off it. If a sucking insect attacks fruits may be cause </a:t>
            </a:r>
            <a:r>
              <a:rPr lang="en-US" b="1" i="1" dirty="0" err="1" smtClean="0"/>
              <a:t>catfacing</a:t>
            </a:r>
            <a:r>
              <a:rPr lang="en-US" b="1" i="1" dirty="0" smtClean="0"/>
              <a:t>  injury, hard spots twisted and misshapen fruits</a:t>
            </a:r>
            <a:r>
              <a:rPr lang="en-US" dirty="0" smtClean="0"/>
              <a:t>.   </a:t>
            </a:r>
            <a:r>
              <a:rPr lang="ar-EG" dirty="0" smtClean="0"/>
              <a:t> </a:t>
            </a:r>
            <a:endParaRPr lang="ar-EG" dirty="0"/>
          </a:p>
        </p:txBody>
      </p:sp>
    </p:spTree>
    <p:extLst>
      <p:ext uri="{BB962C8B-B14F-4D97-AF65-F5344CB8AC3E}">
        <p14:creationId xmlns:p14="http://schemas.microsoft.com/office/powerpoint/2010/main" val="2714038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lstStyle/>
          <a:p>
            <a:r>
              <a:rPr lang="en-US" b="1" i="1" dirty="0" smtClean="0"/>
              <a:t>Making  mines</a:t>
            </a:r>
            <a:endParaRPr lang="ar-EG" b="1" i="1" dirty="0"/>
          </a:p>
        </p:txBody>
      </p:sp>
      <p:sp>
        <p:nvSpPr>
          <p:cNvPr id="3" name="Content Placeholder 2"/>
          <p:cNvSpPr>
            <a:spLocks noGrp="1"/>
          </p:cNvSpPr>
          <p:nvPr>
            <p:ph idx="1"/>
          </p:nvPr>
        </p:nvSpPr>
        <p:spPr>
          <a:solidFill>
            <a:schemeClr val="tx2"/>
          </a:solidFill>
        </p:spPr>
        <p:txBody>
          <a:bodyPr/>
          <a:lstStyle/>
          <a:p>
            <a:pPr algn="l"/>
            <a:r>
              <a:rPr lang="en-US" b="1" i="1" dirty="0" smtClean="0"/>
              <a:t>There are many types of mines either mines in leaves or mines in stems and mines in the       fruits .The mining insects belong to many orders { </a:t>
            </a:r>
            <a:r>
              <a:rPr lang="en-US" b="1" i="1" dirty="0" err="1" smtClean="0"/>
              <a:t>Diptera</a:t>
            </a:r>
            <a:r>
              <a:rPr lang="en-US" b="1" i="1" dirty="0" smtClean="0"/>
              <a:t>  , </a:t>
            </a:r>
            <a:r>
              <a:rPr lang="en-US" b="1" i="1" dirty="0" err="1" smtClean="0"/>
              <a:t>Coleoptera</a:t>
            </a:r>
            <a:r>
              <a:rPr lang="en-US" b="1" i="1" dirty="0" smtClean="0"/>
              <a:t>  , Lepidoptera, and Hymenoptera }</a:t>
            </a:r>
            <a:endParaRPr lang="ar-EG" b="1" i="1" dirty="0"/>
          </a:p>
        </p:txBody>
      </p:sp>
    </p:spTree>
    <p:extLst>
      <p:ext uri="{BB962C8B-B14F-4D97-AF65-F5344CB8AC3E}">
        <p14:creationId xmlns:p14="http://schemas.microsoft.com/office/powerpoint/2010/main" val="25346305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normAutofit fontScale="90000"/>
          </a:bodyPr>
          <a:lstStyle/>
          <a:p>
            <a:r>
              <a:rPr lang="ar-EG" dirty="0" smtClean="0"/>
              <a:t> </a:t>
            </a:r>
            <a:r>
              <a:rPr lang="en-US" b="1" i="1" dirty="0" smtClean="0"/>
              <a:t>laying eggs</a:t>
            </a:r>
            <a:r>
              <a:rPr lang="ar-EG" b="1" i="1" dirty="0" smtClean="0"/>
              <a:t> </a:t>
            </a:r>
            <a:r>
              <a:rPr lang="en-US" b="1" i="1" dirty="0" smtClean="0"/>
              <a:t>The injury appears from</a:t>
            </a:r>
            <a:endParaRPr lang="ar-EG" b="1" i="1" dirty="0"/>
          </a:p>
        </p:txBody>
      </p:sp>
      <p:sp>
        <p:nvSpPr>
          <p:cNvPr id="3" name="Content Placeholder 2"/>
          <p:cNvSpPr>
            <a:spLocks noGrp="1"/>
          </p:cNvSpPr>
          <p:nvPr>
            <p:ph idx="1"/>
          </p:nvPr>
        </p:nvSpPr>
        <p:spPr>
          <a:solidFill>
            <a:schemeClr val="tx2"/>
          </a:solidFill>
        </p:spPr>
        <p:txBody>
          <a:bodyPr>
            <a:normAutofit/>
          </a:bodyPr>
          <a:lstStyle/>
          <a:p>
            <a:pPr lvl="3" algn="l"/>
            <a:r>
              <a:rPr lang="en-US" sz="3200" b="1" i="1" dirty="0" smtClean="0"/>
              <a:t>Most of insect species oviposit eggs. The space in which eggs </a:t>
            </a:r>
            <a:r>
              <a:rPr lang="en-US" sz="3200" b="1" i="1" dirty="0" err="1" smtClean="0"/>
              <a:t>ovoposited</a:t>
            </a:r>
            <a:r>
              <a:rPr lang="en-US" sz="3200" b="1" i="1" dirty="0" smtClean="0"/>
              <a:t>  especially in fruits containing more of moisture become damaged. </a:t>
            </a:r>
            <a:endParaRPr lang="ar-EG" sz="3200" b="1" i="1" dirty="0"/>
          </a:p>
        </p:txBody>
      </p:sp>
    </p:spTree>
    <p:extLst>
      <p:ext uri="{BB962C8B-B14F-4D97-AF65-F5344CB8AC3E}">
        <p14:creationId xmlns:p14="http://schemas.microsoft.com/office/powerpoint/2010/main" val="463238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normAutofit fontScale="90000"/>
          </a:bodyPr>
          <a:lstStyle/>
          <a:p>
            <a:r>
              <a:rPr lang="en-US" b="1" i="1" dirty="0" smtClean="0"/>
              <a:t>The injury by transmitting plant diseases</a:t>
            </a:r>
            <a:endParaRPr lang="ar-EG" b="1" i="1" dirty="0"/>
          </a:p>
        </p:txBody>
      </p:sp>
      <p:sp>
        <p:nvSpPr>
          <p:cNvPr id="3" name="Content Placeholder 2"/>
          <p:cNvSpPr>
            <a:spLocks noGrp="1"/>
          </p:cNvSpPr>
          <p:nvPr>
            <p:ph idx="1"/>
          </p:nvPr>
        </p:nvSpPr>
        <p:spPr>
          <a:solidFill>
            <a:schemeClr val="tx2"/>
          </a:solidFill>
        </p:spPr>
        <p:txBody>
          <a:bodyPr/>
          <a:lstStyle/>
          <a:p>
            <a:pPr marL="0" indent="0" algn="l">
              <a:buNone/>
            </a:pPr>
            <a:r>
              <a:rPr lang="en-US" b="1" i="1" dirty="0" smtClean="0"/>
              <a:t>The insects especially sucking insects  </a:t>
            </a:r>
            <a:r>
              <a:rPr lang="en-US" b="1" i="1" dirty="0" err="1" smtClean="0"/>
              <a:t>transmite</a:t>
            </a:r>
            <a:r>
              <a:rPr lang="en-US" b="1" i="1" dirty="0" smtClean="0"/>
              <a:t> many types of plant diseases. The majority of plant diseases transmitted by insect are viral diseases and followed by parasitic fungi, bacterial diseases and finally diseases caused by protozoa.</a:t>
            </a:r>
            <a:endParaRPr lang="ar-EG" b="1" i="1" dirty="0"/>
          </a:p>
        </p:txBody>
      </p:sp>
    </p:spTree>
    <p:extLst>
      <p:ext uri="{BB962C8B-B14F-4D97-AF65-F5344CB8AC3E}">
        <p14:creationId xmlns:p14="http://schemas.microsoft.com/office/powerpoint/2010/main" val="243116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normAutofit fontScale="90000"/>
          </a:bodyPr>
          <a:lstStyle/>
          <a:p>
            <a:r>
              <a:rPr lang="en-US" b="1" i="1" dirty="0" smtClean="0"/>
              <a:t>Insect pests attacking cruciferous vegetables</a:t>
            </a:r>
            <a:endParaRPr lang="ar-EG" b="1" i="1" dirty="0"/>
          </a:p>
        </p:txBody>
      </p:sp>
      <p:sp>
        <p:nvSpPr>
          <p:cNvPr id="3" name="Content Placeholder 2"/>
          <p:cNvSpPr>
            <a:spLocks noGrp="1"/>
          </p:cNvSpPr>
          <p:nvPr>
            <p:ph idx="1"/>
          </p:nvPr>
        </p:nvSpPr>
        <p:spPr>
          <a:solidFill>
            <a:schemeClr val="tx2"/>
          </a:solidFill>
        </p:spPr>
        <p:txBody>
          <a:bodyPr/>
          <a:lstStyle/>
          <a:p>
            <a:pPr marL="0" indent="0" algn="l">
              <a:buNone/>
            </a:pPr>
            <a:r>
              <a:rPr lang="en-US" b="1" i="1" dirty="0" smtClean="0"/>
              <a:t>The cruciferous vegetables are cabbage ,cauliflower, broccoli, turnip, and radish .</a:t>
            </a:r>
          </a:p>
          <a:p>
            <a:pPr marL="0" indent="0" algn="l">
              <a:buNone/>
            </a:pPr>
            <a:r>
              <a:rPr lang="en-US" b="1" i="1" dirty="0" smtClean="0"/>
              <a:t>These vegetables are attacked with some insect pests. The followings are certain only from the attacking insects to cruciferous vegetables.          </a:t>
            </a:r>
            <a:r>
              <a:rPr lang="en-US" dirty="0" smtClean="0"/>
              <a:t>                                        </a:t>
            </a:r>
            <a:endParaRPr lang="ar-EG" dirty="0"/>
          </a:p>
        </p:txBody>
      </p:sp>
    </p:spTree>
    <p:extLst>
      <p:ext uri="{BB962C8B-B14F-4D97-AF65-F5344CB8AC3E}">
        <p14:creationId xmlns:p14="http://schemas.microsoft.com/office/powerpoint/2010/main" val="34550218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lstStyle/>
          <a:p>
            <a:r>
              <a:rPr lang="ar-EG" b="1" i="1" dirty="0" smtClean="0"/>
              <a:t> </a:t>
            </a:r>
            <a:r>
              <a:rPr lang="en-US" b="1" i="1" dirty="0" smtClean="0"/>
              <a:t>butterfly</a:t>
            </a:r>
            <a:r>
              <a:rPr lang="ar-EG" b="1" i="1" dirty="0" smtClean="0"/>
              <a:t> </a:t>
            </a:r>
            <a:r>
              <a:rPr lang="en-US" b="1" i="1" dirty="0" smtClean="0"/>
              <a:t>Cabbage white</a:t>
            </a:r>
            <a:endParaRPr lang="ar-EG" b="1" i="1" dirty="0"/>
          </a:p>
        </p:txBody>
      </p:sp>
      <p:sp>
        <p:nvSpPr>
          <p:cNvPr id="3" name="Content Placeholder 2"/>
          <p:cNvSpPr>
            <a:spLocks noGrp="1"/>
          </p:cNvSpPr>
          <p:nvPr>
            <p:ph idx="1"/>
          </p:nvPr>
        </p:nvSpPr>
        <p:spPr>
          <a:solidFill>
            <a:schemeClr val="tx2"/>
          </a:solidFill>
        </p:spPr>
        <p:txBody>
          <a:bodyPr/>
          <a:lstStyle/>
          <a:p>
            <a:pPr marL="0" indent="0" algn="l">
              <a:buNone/>
            </a:pPr>
            <a:r>
              <a:rPr lang="en-US" b="1" dirty="0" err="1" smtClean="0"/>
              <a:t>S.n</a:t>
            </a:r>
            <a:r>
              <a:rPr lang="en-US" b="1" dirty="0" smtClean="0"/>
              <a:t>.  </a:t>
            </a:r>
            <a:r>
              <a:rPr lang="en-US" b="1" i="1" dirty="0" err="1" smtClean="0"/>
              <a:t>Pieris</a:t>
            </a:r>
            <a:r>
              <a:rPr lang="en-US" b="1" i="1" dirty="0" smtClean="0"/>
              <a:t> </a:t>
            </a:r>
            <a:r>
              <a:rPr lang="en-US" b="1" i="1" dirty="0" err="1" smtClean="0"/>
              <a:t>rapae</a:t>
            </a:r>
            <a:r>
              <a:rPr lang="en-US" b="1" i="1" dirty="0" smtClean="0"/>
              <a:t>  is the most common pest of cruciferous vegetables . Its larvae have chewing mouth parts . The larvae of the butterfly attract plants by the nectar of cruciferous plants and also they attracted blue and yellow flowers                                                </a:t>
            </a:r>
          </a:p>
          <a:p>
            <a:endParaRPr lang="ar-EG" b="1" i="1" dirty="0"/>
          </a:p>
        </p:txBody>
      </p:sp>
    </p:spTree>
    <p:extLst>
      <p:ext uri="{BB962C8B-B14F-4D97-AF65-F5344CB8AC3E}">
        <p14:creationId xmlns:p14="http://schemas.microsoft.com/office/powerpoint/2010/main" val="31946298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smtClean="0"/>
              <a:t/>
            </a:r>
            <a:br>
              <a:rPr lang="ar-EG" dirty="0" smtClean="0"/>
            </a:br>
            <a:endParaRPr lang="ar-EG" dirty="0"/>
          </a:p>
        </p:txBody>
      </p:sp>
      <p:sp>
        <p:nvSpPr>
          <p:cNvPr id="3" name="Content Placeholder 2"/>
          <p:cNvSpPr>
            <a:spLocks noGrp="1"/>
          </p:cNvSpPr>
          <p:nvPr>
            <p:ph idx="1"/>
          </p:nvPr>
        </p:nvSpPr>
        <p:spPr>
          <a:solidFill>
            <a:schemeClr val="tx2"/>
          </a:solidFill>
        </p:spPr>
        <p:txBody>
          <a:bodyPr/>
          <a:lstStyle/>
          <a:p>
            <a:pPr marL="0" indent="0" algn="l">
              <a:buNone/>
            </a:pPr>
            <a:r>
              <a:rPr lang="en-US" dirty="0" smtClean="0"/>
              <a:t>Life cycle:-   Adult female oviposit their eggs on leaves. They prefer the lower surface .These eggs hatch after some days depending on temperature varied from 5-7 </a:t>
            </a:r>
            <a:r>
              <a:rPr lang="en-US" dirty="0" err="1" smtClean="0"/>
              <a:t>days.The</a:t>
            </a:r>
            <a:r>
              <a:rPr lang="en-US" dirty="0" smtClean="0"/>
              <a:t> small larvae feed only on the lower surface .After 4 instars(15 days) they transfer into  green pupae .These pupae  seen hanging on plants. After that these pupae transfer to adults                                                              </a:t>
            </a:r>
            <a:endParaRPr lang="ar-EG" dirty="0"/>
          </a:p>
        </p:txBody>
      </p:sp>
    </p:spTree>
    <p:extLst>
      <p:ext uri="{BB962C8B-B14F-4D97-AF65-F5344CB8AC3E}">
        <p14:creationId xmlns:p14="http://schemas.microsoft.com/office/powerpoint/2010/main" val="970044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pPr marL="0" indent="0">
              <a:buNone/>
            </a:pPr>
            <a:r>
              <a:rPr lang="en-US" sz="4000" i="1" dirty="0" smtClean="0">
                <a:solidFill>
                  <a:srgbClr val="002060"/>
                </a:solidFill>
              </a:rPr>
              <a:t>For students of                         </a:t>
            </a:r>
          </a:p>
          <a:p>
            <a:pPr marL="0" indent="0">
              <a:buNone/>
            </a:pPr>
            <a:r>
              <a:rPr lang="en-US" sz="4000" i="1" dirty="0" smtClean="0">
                <a:solidFill>
                  <a:srgbClr val="002060"/>
                </a:solidFill>
              </a:rPr>
              <a:t>The second Level                       </a:t>
            </a:r>
          </a:p>
          <a:p>
            <a:pPr marL="0" indent="0">
              <a:buNone/>
            </a:pPr>
            <a:r>
              <a:rPr lang="en-US" sz="4000" i="1" dirty="0" smtClean="0">
                <a:solidFill>
                  <a:srgbClr val="002060"/>
                </a:solidFill>
              </a:rPr>
              <a:t>Food safety program                   </a:t>
            </a:r>
            <a:endParaRPr lang="ar-EG" sz="4000" i="1" dirty="0">
              <a:solidFill>
                <a:srgbClr val="002060"/>
              </a:solidFill>
            </a:endParaRPr>
          </a:p>
        </p:txBody>
      </p:sp>
    </p:spTree>
    <p:extLst>
      <p:ext uri="{BB962C8B-B14F-4D97-AF65-F5344CB8AC3E}">
        <p14:creationId xmlns:p14="http://schemas.microsoft.com/office/powerpoint/2010/main" val="1558224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a:solidFill>
            <a:schemeClr val="tx2"/>
          </a:solidFill>
        </p:spPr>
        <p:txBody>
          <a:bodyPr/>
          <a:lstStyle/>
          <a:p>
            <a:pPr marL="0" indent="0" algn="l">
              <a:buNone/>
            </a:pPr>
            <a:r>
              <a:rPr lang="en-US" i="1" dirty="0" smtClean="0"/>
              <a:t>Infestation symptoms :-                                                  </a:t>
            </a:r>
          </a:p>
          <a:p>
            <a:pPr marL="0" indent="0" algn="l">
              <a:buNone/>
            </a:pPr>
            <a:r>
              <a:rPr lang="en-US" b="1" i="1" dirty="0" smtClean="0"/>
              <a:t>Eating in the lower surface of leaves and sometimes on the upper surface. With passing time  the larvae can make pores in leaves .After that the infested leaves become pored completely.                                      </a:t>
            </a:r>
            <a:endParaRPr lang="ar-EG" b="1" i="1" dirty="0"/>
          </a:p>
        </p:txBody>
      </p:sp>
    </p:spTree>
    <p:extLst>
      <p:ext uri="{BB962C8B-B14F-4D97-AF65-F5344CB8AC3E}">
        <p14:creationId xmlns:p14="http://schemas.microsoft.com/office/powerpoint/2010/main" val="16599913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diamond-back moth</a:t>
            </a:r>
            <a:r>
              <a:rPr lang="ar-EG" dirty="0" smtClean="0"/>
              <a:t>   </a:t>
            </a:r>
            <a:r>
              <a:rPr lang="en-US" dirty="0" smtClean="0"/>
              <a:t>2-</a:t>
            </a:r>
            <a:endParaRPr lang="ar-EG" dirty="0"/>
          </a:p>
        </p:txBody>
      </p:sp>
      <p:sp>
        <p:nvSpPr>
          <p:cNvPr id="3" name="Content Placeholder 2"/>
          <p:cNvSpPr>
            <a:spLocks noGrp="1"/>
          </p:cNvSpPr>
          <p:nvPr>
            <p:ph idx="1"/>
          </p:nvPr>
        </p:nvSpPr>
        <p:spPr>
          <a:solidFill>
            <a:schemeClr val="tx2"/>
          </a:solidFill>
        </p:spPr>
        <p:txBody>
          <a:bodyPr>
            <a:normAutofit fontScale="92500" lnSpcReduction="20000"/>
          </a:bodyPr>
          <a:lstStyle/>
          <a:p>
            <a:pPr marL="0" indent="0">
              <a:buNone/>
            </a:pPr>
            <a:endParaRPr lang="ar-EG" dirty="0" smtClean="0"/>
          </a:p>
          <a:p>
            <a:pPr marL="0" indent="0" algn="l">
              <a:buNone/>
            </a:pPr>
            <a:r>
              <a:rPr lang="en-US" b="1" i="1" dirty="0" smtClean="0"/>
              <a:t>Or. Lepidoptera      </a:t>
            </a:r>
            <a:r>
              <a:rPr lang="en-US" b="1" i="1" dirty="0" err="1" smtClean="0"/>
              <a:t>Fam.Tineidae</a:t>
            </a:r>
            <a:endParaRPr lang="en-US" b="1" i="1" dirty="0" smtClean="0"/>
          </a:p>
          <a:p>
            <a:pPr marL="0" indent="0" algn="l">
              <a:buNone/>
            </a:pPr>
            <a:r>
              <a:rPr lang="en-US" b="1" i="1" dirty="0" err="1" smtClean="0"/>
              <a:t>S.n.Plutella</a:t>
            </a:r>
            <a:r>
              <a:rPr lang="en-US" b="1" i="1" dirty="0" smtClean="0"/>
              <a:t> </a:t>
            </a:r>
            <a:r>
              <a:rPr lang="en-US" b="1" i="1" dirty="0" err="1" smtClean="0"/>
              <a:t>macuipennis</a:t>
            </a:r>
            <a:endParaRPr lang="en-US" b="1" i="1" dirty="0" smtClean="0"/>
          </a:p>
          <a:p>
            <a:pPr marL="0" indent="0" algn="l">
              <a:buNone/>
            </a:pPr>
            <a:r>
              <a:rPr lang="en-US" b="1" i="1" dirty="0" smtClean="0"/>
              <a:t>              Life cycle:-Female oviposit eggs on lower surface of host plant . These eggs from2-5 in group. These eggs hatch to larvae . Larvae feed on the lower surface as </a:t>
            </a:r>
            <a:r>
              <a:rPr lang="en-US" b="1" i="1" dirty="0" err="1" smtClean="0"/>
              <a:t>leafminers</a:t>
            </a:r>
            <a:r>
              <a:rPr lang="en-US" b="1" i="1" dirty="0" smtClean="0"/>
              <a:t> . As larvae grow they begin feeding on the external portion of leaves and buds. Larvae transfer to pupae in silk cocoon and after that to adults .                                                       </a:t>
            </a:r>
            <a:endParaRPr lang="ar-EG" b="1" i="1" dirty="0"/>
          </a:p>
        </p:txBody>
      </p:sp>
    </p:spTree>
    <p:extLst>
      <p:ext uri="{BB962C8B-B14F-4D97-AF65-F5344CB8AC3E}">
        <p14:creationId xmlns:p14="http://schemas.microsoft.com/office/powerpoint/2010/main" val="42148381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a:solidFill>
            <a:schemeClr val="tx2"/>
          </a:solidFill>
        </p:spPr>
        <p:txBody>
          <a:bodyPr/>
          <a:lstStyle/>
          <a:p>
            <a:pPr algn="l"/>
            <a:r>
              <a:rPr lang="en-US" i="1" dirty="0" smtClean="0"/>
              <a:t>Symptoms of infestation:-Small pores in one side of leaves, after eating on the lower surface. In sharp infestation they infest the heart of plants and injure it.          </a:t>
            </a:r>
            <a:r>
              <a:rPr lang="ar-EG" i="1" dirty="0" smtClean="0"/>
              <a:t> </a:t>
            </a:r>
            <a:endParaRPr lang="ar-EG" i="1" dirty="0"/>
          </a:p>
        </p:txBody>
      </p:sp>
    </p:spTree>
    <p:extLst>
      <p:ext uri="{BB962C8B-B14F-4D97-AF65-F5344CB8AC3E}">
        <p14:creationId xmlns:p14="http://schemas.microsoft.com/office/powerpoint/2010/main" val="880655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normAutofit fontScale="90000"/>
          </a:bodyPr>
          <a:lstStyle/>
          <a:p>
            <a:pPr algn="l"/>
            <a:r>
              <a:rPr lang="en-US" b="1" i="1" dirty="0" smtClean="0"/>
              <a:t>The control of the  two former insect pests</a:t>
            </a:r>
            <a:endParaRPr lang="ar-EG" b="1" i="1" dirty="0"/>
          </a:p>
        </p:txBody>
      </p:sp>
      <p:sp>
        <p:nvSpPr>
          <p:cNvPr id="3" name="Content Placeholder 2"/>
          <p:cNvSpPr>
            <a:spLocks noGrp="1"/>
          </p:cNvSpPr>
          <p:nvPr>
            <p:ph idx="1"/>
          </p:nvPr>
        </p:nvSpPr>
        <p:spPr>
          <a:solidFill>
            <a:schemeClr val="tx2"/>
          </a:solidFill>
        </p:spPr>
        <p:txBody>
          <a:bodyPr>
            <a:normAutofit/>
          </a:bodyPr>
          <a:lstStyle/>
          <a:p>
            <a:pPr algn="l"/>
            <a:r>
              <a:rPr lang="en-US" b="1" i="1" dirty="0" smtClean="0"/>
              <a:t>Mechanical control by collecting larvae and </a:t>
            </a:r>
            <a:r>
              <a:rPr lang="ar-EG" b="1" i="1" dirty="0" smtClean="0"/>
              <a:t>   </a:t>
            </a:r>
            <a:r>
              <a:rPr lang="en-US" b="1" i="1" dirty="0" smtClean="0"/>
              <a:t>infested leaves.                                               </a:t>
            </a:r>
          </a:p>
          <a:p>
            <a:pPr algn="l"/>
            <a:r>
              <a:rPr lang="en-US" b="1" i="1" dirty="0" smtClean="0"/>
              <a:t>Eradication of weeds.                                          </a:t>
            </a:r>
          </a:p>
          <a:p>
            <a:pPr algn="l"/>
            <a:r>
              <a:rPr lang="en-US" b="1" i="1" dirty="0" smtClean="0"/>
              <a:t>Biological control by using </a:t>
            </a:r>
            <a:r>
              <a:rPr lang="en-US" b="1" i="1" dirty="0" err="1" smtClean="0"/>
              <a:t>parapredators</a:t>
            </a:r>
            <a:r>
              <a:rPr lang="en-US" b="1" i="1" dirty="0" smtClean="0"/>
              <a:t>.     </a:t>
            </a:r>
            <a:r>
              <a:rPr lang="ar-EG" b="1" i="1" dirty="0" smtClean="0"/>
              <a:t>           </a:t>
            </a:r>
            <a:r>
              <a:rPr lang="en-US" b="1" i="1" dirty="0" smtClean="0"/>
              <a:t>The use of insecticides (</a:t>
            </a:r>
            <a:r>
              <a:rPr lang="en-US" b="1" i="1" dirty="0" err="1" smtClean="0"/>
              <a:t>Actlec</a:t>
            </a:r>
            <a:r>
              <a:rPr lang="en-US" b="1" i="1" dirty="0" smtClean="0"/>
              <a:t> 50% E.C. or. 4    </a:t>
            </a:r>
          </a:p>
          <a:p>
            <a:pPr algn="l"/>
            <a:r>
              <a:rPr lang="en-US" b="1" i="1" dirty="0" err="1" smtClean="0"/>
              <a:t>Lanite</a:t>
            </a:r>
            <a:r>
              <a:rPr lang="en-US" b="1" i="1" dirty="0" smtClean="0"/>
              <a:t> 90% 300g./fed )                                    </a:t>
            </a:r>
          </a:p>
          <a:p>
            <a:pPr algn="l"/>
            <a:r>
              <a:rPr lang="en-US" b="1" i="1" dirty="0" smtClean="0"/>
              <a:t>These amounts of pesticides are added to      </a:t>
            </a:r>
          </a:p>
          <a:p>
            <a:pPr algn="l"/>
            <a:r>
              <a:rPr lang="en-US" b="1" i="1" dirty="0" smtClean="0"/>
              <a:t> 400-60 </a:t>
            </a:r>
            <a:r>
              <a:rPr lang="en-US" b="1" i="1" dirty="0" err="1" smtClean="0"/>
              <a:t>L.water</a:t>
            </a:r>
            <a:r>
              <a:rPr lang="en-US" dirty="0" smtClean="0"/>
              <a:t>.                                                 </a:t>
            </a:r>
          </a:p>
          <a:p>
            <a:endParaRPr lang="ar-EG" dirty="0" smtClean="0"/>
          </a:p>
        </p:txBody>
      </p:sp>
    </p:spTree>
    <p:extLst>
      <p:ext uri="{BB962C8B-B14F-4D97-AF65-F5344CB8AC3E}">
        <p14:creationId xmlns:p14="http://schemas.microsoft.com/office/powerpoint/2010/main" val="23992708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a:solidFill>
            <a:schemeClr val="tx2"/>
          </a:solidFill>
        </p:spPr>
        <p:txBody>
          <a:bodyPr/>
          <a:lstStyle/>
          <a:p>
            <a:pPr marL="0" indent="0" algn="ctr">
              <a:buNone/>
            </a:pPr>
            <a:r>
              <a:rPr lang="en-US" sz="4400" b="1" i="1" dirty="0" smtClean="0"/>
              <a:t>With my best wishes</a:t>
            </a:r>
          </a:p>
          <a:p>
            <a:pPr algn="ctr"/>
            <a:endParaRPr lang="en-US" sz="4400" b="1" i="1" dirty="0"/>
          </a:p>
          <a:p>
            <a:pPr marL="0" indent="0" algn="ctr">
              <a:buNone/>
            </a:pPr>
            <a:r>
              <a:rPr lang="en-US" sz="4400" b="1" i="1" dirty="0" err="1" smtClean="0"/>
              <a:t>Ezzat</a:t>
            </a:r>
            <a:r>
              <a:rPr lang="en-US" sz="4400" b="1" i="1" dirty="0" smtClean="0"/>
              <a:t>  </a:t>
            </a:r>
            <a:r>
              <a:rPr lang="en-US" sz="4400" b="1" i="1" dirty="0" err="1" smtClean="0"/>
              <a:t>Elkhyat</a:t>
            </a:r>
            <a:endParaRPr lang="en-US" sz="4400" b="1" i="1" dirty="0" smtClean="0"/>
          </a:p>
          <a:p>
            <a:pPr marL="0" indent="0">
              <a:buNone/>
            </a:pPr>
            <a:endParaRPr lang="en-US" dirty="0"/>
          </a:p>
        </p:txBody>
      </p:sp>
    </p:spTree>
    <p:extLst>
      <p:ext uri="{BB962C8B-B14F-4D97-AF65-F5344CB8AC3E}">
        <p14:creationId xmlns:p14="http://schemas.microsoft.com/office/powerpoint/2010/main" val="2009658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normAutofit/>
          </a:bodyPr>
          <a:lstStyle/>
          <a:p>
            <a:r>
              <a:rPr lang="en-US" b="1" i="1" dirty="0" smtClean="0"/>
              <a:t>Introduction</a:t>
            </a:r>
            <a:endParaRPr lang="ar-EG" b="1" i="1" dirty="0"/>
          </a:p>
        </p:txBody>
      </p:sp>
      <p:sp>
        <p:nvSpPr>
          <p:cNvPr id="3" name="Content Placeholder 2"/>
          <p:cNvSpPr>
            <a:spLocks noGrp="1"/>
          </p:cNvSpPr>
          <p:nvPr>
            <p:ph idx="1"/>
          </p:nvPr>
        </p:nvSpPr>
        <p:spPr>
          <a:solidFill>
            <a:schemeClr val="tx2"/>
          </a:solidFill>
        </p:spPr>
        <p:txBody>
          <a:bodyPr/>
          <a:lstStyle/>
          <a:p>
            <a:pPr algn="l"/>
            <a:r>
              <a:rPr lang="en-US" b="1" i="1" dirty="0" smtClean="0"/>
              <a:t>Economic Entomology :-This is the scale of Entomology which is related to  the study of insects either benefiting or harming to human or his products or in other definition (Insects which cause loses or happen benefit to human)</a:t>
            </a:r>
            <a:endParaRPr lang="ar-EG" b="1" i="1" dirty="0"/>
          </a:p>
        </p:txBody>
      </p:sp>
    </p:spTree>
    <p:extLst>
      <p:ext uri="{BB962C8B-B14F-4D97-AF65-F5344CB8AC3E}">
        <p14:creationId xmlns:p14="http://schemas.microsoft.com/office/powerpoint/2010/main" val="3271057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lstStyle/>
          <a:p>
            <a:r>
              <a:rPr lang="ar-EG" b="1" i="1" dirty="0" smtClean="0"/>
              <a:t>-:</a:t>
            </a:r>
            <a:r>
              <a:rPr lang="en-US" b="1" i="1" dirty="0" smtClean="0"/>
              <a:t>The general definition of pest</a:t>
            </a:r>
            <a:endParaRPr lang="ar-EG" b="1" i="1" dirty="0"/>
          </a:p>
        </p:txBody>
      </p:sp>
      <p:sp>
        <p:nvSpPr>
          <p:cNvPr id="3" name="Content Placeholder 2"/>
          <p:cNvSpPr>
            <a:spLocks noGrp="1"/>
          </p:cNvSpPr>
          <p:nvPr>
            <p:ph idx="1"/>
          </p:nvPr>
        </p:nvSpPr>
        <p:spPr>
          <a:solidFill>
            <a:schemeClr val="tx2"/>
          </a:solidFill>
        </p:spPr>
        <p:txBody>
          <a:bodyPr>
            <a:normAutofit fontScale="92500"/>
          </a:bodyPr>
          <a:lstStyle/>
          <a:p>
            <a:pPr marL="0" indent="0" algn="l">
              <a:buNone/>
            </a:pPr>
            <a:r>
              <a:rPr lang="ar-EG" b="1" i="1" dirty="0" smtClean="0"/>
              <a:t>                                   </a:t>
            </a:r>
            <a:r>
              <a:rPr lang="en-US" b="1" i="1" dirty="0" smtClean="0"/>
              <a:t>There are many definitions</a:t>
            </a:r>
          </a:p>
          <a:p>
            <a:pPr marL="0" indent="0" algn="l">
              <a:buNone/>
            </a:pPr>
            <a:r>
              <a:rPr lang="en-US" b="1" i="1" dirty="0" smtClean="0"/>
              <a:t>1- This is a plant or animal  detrimental to human or human concern .</a:t>
            </a:r>
          </a:p>
          <a:p>
            <a:pPr marL="0" indent="0" algn="l">
              <a:buNone/>
            </a:pPr>
            <a:r>
              <a:rPr lang="en-US" b="1" i="1" dirty="0" smtClean="0"/>
              <a:t>2 -These  organisms that cause nuisance to human </a:t>
            </a:r>
            <a:r>
              <a:rPr lang="ar-EG" b="1" i="1" dirty="0" smtClean="0"/>
              <a:t>.</a:t>
            </a:r>
            <a:r>
              <a:rPr lang="en-US" b="1" i="1" dirty="0" smtClean="0"/>
              <a:t>either directly or indirectly through their concern</a:t>
            </a:r>
          </a:p>
          <a:p>
            <a:pPr marL="0" indent="0" algn="l">
              <a:buNone/>
            </a:pPr>
            <a:r>
              <a:rPr lang="en-US" b="1" i="1" dirty="0" smtClean="0"/>
              <a:t>3 - These organisms  which are competitor of humanity </a:t>
            </a:r>
            <a:r>
              <a:rPr lang="en-US" b="1" i="1" dirty="0"/>
              <a:t>.</a:t>
            </a:r>
            <a:r>
              <a:rPr lang="en-US" b="1" i="1" dirty="0" smtClean="0"/>
              <a:t>                                                          </a:t>
            </a:r>
          </a:p>
          <a:p>
            <a:pPr marL="0" indent="0" algn="l">
              <a:buNone/>
            </a:pPr>
            <a:r>
              <a:rPr lang="ar-EG" b="1" i="1" dirty="0" smtClean="0"/>
              <a:t> </a:t>
            </a:r>
            <a:r>
              <a:rPr lang="ar-EG" b="1" i="1" dirty="0"/>
              <a:t> </a:t>
            </a:r>
            <a:r>
              <a:rPr lang="en-US" b="1" i="1" dirty="0" smtClean="0"/>
              <a:t>for human  </a:t>
            </a:r>
            <a:r>
              <a:rPr lang="en-US" b="1" i="1" dirty="0"/>
              <a:t>.</a:t>
            </a:r>
            <a:r>
              <a:rPr lang="en-US" b="1" i="1" dirty="0" smtClean="0"/>
              <a:t> </a:t>
            </a:r>
            <a:r>
              <a:rPr lang="ar-EG" b="1" i="1" dirty="0" smtClean="0"/>
              <a:t> </a:t>
            </a:r>
            <a:r>
              <a:rPr lang="en-US" b="1" i="1" dirty="0" smtClean="0"/>
              <a:t> 4-These undesirable organisms</a:t>
            </a:r>
          </a:p>
          <a:p>
            <a:pPr marL="0" indent="0">
              <a:buNone/>
            </a:pPr>
            <a:endParaRPr lang="en-US" dirty="0" smtClean="0"/>
          </a:p>
          <a:p>
            <a:endParaRPr lang="ar-EG" dirty="0"/>
          </a:p>
        </p:txBody>
      </p:sp>
    </p:spTree>
    <p:extLst>
      <p:ext uri="{BB962C8B-B14F-4D97-AF65-F5344CB8AC3E}">
        <p14:creationId xmlns:p14="http://schemas.microsoft.com/office/powerpoint/2010/main" val="1498541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normAutofit/>
          </a:bodyPr>
          <a:lstStyle/>
          <a:p>
            <a:r>
              <a:rPr lang="en-US" b="1" i="1" dirty="0" smtClean="0"/>
              <a:t>Taxonomy of pests</a:t>
            </a:r>
            <a:endParaRPr lang="ar-EG" b="1" i="1" dirty="0"/>
          </a:p>
        </p:txBody>
      </p:sp>
      <p:sp>
        <p:nvSpPr>
          <p:cNvPr id="3" name="Content Placeholder 2"/>
          <p:cNvSpPr>
            <a:spLocks noGrp="1"/>
          </p:cNvSpPr>
          <p:nvPr>
            <p:ph idx="1"/>
          </p:nvPr>
        </p:nvSpPr>
        <p:spPr>
          <a:solidFill>
            <a:schemeClr val="tx2"/>
          </a:solidFill>
        </p:spPr>
        <p:txBody>
          <a:bodyPr/>
          <a:lstStyle/>
          <a:p>
            <a:pPr algn="l"/>
            <a:r>
              <a:rPr lang="en-US" b="1" i="1" dirty="0" smtClean="0"/>
              <a:t>Vertebrate pests :-Birds(Pigeons’ sparrow      </a:t>
            </a:r>
          </a:p>
          <a:p>
            <a:pPr algn="l"/>
            <a:r>
              <a:rPr lang="en-US" b="1" i="1" dirty="0" smtClean="0"/>
              <a:t> crows) Mammals(Mice’ rate’ other rodents)                                    </a:t>
            </a:r>
          </a:p>
          <a:p>
            <a:pPr algn="l"/>
            <a:r>
              <a:rPr lang="en-US" b="1" i="1" dirty="0" smtClean="0"/>
              <a:t>Invertebrate pests:-(Insects’ arachnids’         nematodes and gastropod and </a:t>
            </a:r>
            <a:r>
              <a:rPr lang="en-US" b="1" i="1" dirty="0" err="1" smtClean="0"/>
              <a:t>molluscs</a:t>
            </a:r>
            <a:r>
              <a:rPr lang="en-US" b="1" i="1" dirty="0" smtClean="0"/>
              <a:t>)    </a:t>
            </a:r>
          </a:p>
          <a:p>
            <a:pPr algn="l"/>
            <a:r>
              <a:rPr lang="en-US" b="1" i="1" dirty="0" smtClean="0"/>
              <a:t>Weeds and plant diseases.                             </a:t>
            </a:r>
            <a:r>
              <a:rPr lang="ar-EG" dirty="0" smtClean="0"/>
              <a:t>-</a:t>
            </a:r>
            <a:endParaRPr lang="ar-EG" dirty="0"/>
          </a:p>
        </p:txBody>
      </p:sp>
    </p:spTree>
    <p:extLst>
      <p:ext uri="{BB962C8B-B14F-4D97-AF65-F5344CB8AC3E}">
        <p14:creationId xmlns:p14="http://schemas.microsoft.com/office/powerpoint/2010/main" val="3209118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normAutofit fontScale="90000"/>
          </a:bodyPr>
          <a:lstStyle/>
          <a:p>
            <a:r>
              <a:rPr lang="en-US" b="1" i="1" dirty="0" smtClean="0"/>
              <a:t>Why insect pests  considered the most important group of pests</a:t>
            </a:r>
            <a:r>
              <a:rPr lang="en-US" dirty="0" smtClean="0"/>
              <a:t>?</a:t>
            </a:r>
            <a:endParaRPr lang="ar-EG" dirty="0"/>
          </a:p>
        </p:txBody>
      </p:sp>
      <p:sp>
        <p:nvSpPr>
          <p:cNvPr id="3" name="Content Placeholder 2"/>
          <p:cNvSpPr>
            <a:spLocks noGrp="1"/>
          </p:cNvSpPr>
          <p:nvPr>
            <p:ph idx="1"/>
          </p:nvPr>
        </p:nvSpPr>
        <p:spPr>
          <a:solidFill>
            <a:schemeClr val="tx2"/>
          </a:solidFill>
        </p:spPr>
        <p:txBody>
          <a:bodyPr/>
          <a:lstStyle/>
          <a:p>
            <a:pPr marL="0" indent="0" algn="l">
              <a:buNone/>
            </a:pPr>
            <a:r>
              <a:rPr lang="en-US" b="1" i="1" dirty="0" smtClean="0"/>
              <a:t>This is because  of their prevailing population </a:t>
            </a:r>
            <a:r>
              <a:rPr lang="ar-EG" b="1" i="1" dirty="0" smtClean="0"/>
              <a:t>  </a:t>
            </a:r>
            <a:r>
              <a:rPr lang="en-US" b="1" i="1" dirty="0" smtClean="0"/>
              <a:t>with animal kingdom.                                        </a:t>
            </a:r>
          </a:p>
          <a:p>
            <a:pPr marL="0" indent="0" algn="l">
              <a:buNone/>
            </a:pPr>
            <a:r>
              <a:rPr lang="en-US" b="1" i="1" dirty="0" smtClean="0"/>
              <a:t>In this part of study we are studying the       economic insect pests attacking Horticultural plants(vegetable crops’ fruit crops and                  ornamental crops)                                                                                       </a:t>
            </a:r>
            <a:endParaRPr lang="ar-EG" b="1" i="1" dirty="0"/>
          </a:p>
        </p:txBody>
      </p:sp>
    </p:spTree>
    <p:extLst>
      <p:ext uri="{BB962C8B-B14F-4D97-AF65-F5344CB8AC3E}">
        <p14:creationId xmlns:p14="http://schemas.microsoft.com/office/powerpoint/2010/main" val="3435183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normAutofit fontScale="90000"/>
          </a:bodyPr>
          <a:lstStyle/>
          <a:p>
            <a:r>
              <a:rPr lang="en-US" b="1" i="1" dirty="0" smtClean="0"/>
              <a:t>Insect pests attacking vegetable crops</a:t>
            </a:r>
            <a:endParaRPr lang="ar-EG" b="1" i="1" dirty="0"/>
          </a:p>
        </p:txBody>
      </p:sp>
      <p:sp>
        <p:nvSpPr>
          <p:cNvPr id="3" name="Content Placeholder 2"/>
          <p:cNvSpPr>
            <a:spLocks noGrp="1"/>
          </p:cNvSpPr>
          <p:nvPr>
            <p:ph idx="1"/>
          </p:nvPr>
        </p:nvSpPr>
        <p:spPr>
          <a:solidFill>
            <a:schemeClr val="tx2"/>
          </a:solidFill>
        </p:spPr>
        <p:txBody>
          <a:bodyPr>
            <a:normAutofit/>
          </a:bodyPr>
          <a:lstStyle/>
          <a:p>
            <a:pPr marL="0" indent="0" algn="l">
              <a:buNone/>
            </a:pPr>
            <a:r>
              <a:rPr lang="en-US" b="1" i="1" dirty="0" smtClean="0"/>
              <a:t>There are many insect pests attack vegetables. these insects cause many types of injuries                                                                                           </a:t>
            </a:r>
            <a:endParaRPr lang="ar-EG" b="1" i="1" dirty="0" smtClean="0"/>
          </a:p>
          <a:p>
            <a:pPr marL="0" indent="0" algn="l">
              <a:buNone/>
            </a:pPr>
            <a:r>
              <a:rPr lang="en-US" b="1" i="1" dirty="0" smtClean="0"/>
              <a:t>These injuries  influence  in the  market case of these vegetables  because the demand of human to consume these vegetables need to it must be free of these injuries</a:t>
            </a:r>
            <a:endParaRPr lang="ar-EG" b="1" i="1" dirty="0"/>
          </a:p>
        </p:txBody>
      </p:sp>
    </p:spTree>
    <p:extLst>
      <p:ext uri="{BB962C8B-B14F-4D97-AF65-F5344CB8AC3E}">
        <p14:creationId xmlns:p14="http://schemas.microsoft.com/office/powerpoint/2010/main" val="529826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p:spPr>
        <p:txBody>
          <a:bodyPr>
            <a:normAutofit fontScale="90000"/>
          </a:bodyPr>
          <a:lstStyle/>
          <a:p>
            <a:r>
              <a:rPr lang="en-US" b="1" i="1" dirty="0" smtClean="0"/>
              <a:t>The two forms of life cycles of insects :</a:t>
            </a:r>
            <a:endParaRPr lang="ar-EG" b="1" i="1" dirty="0"/>
          </a:p>
        </p:txBody>
      </p:sp>
      <p:sp>
        <p:nvSpPr>
          <p:cNvPr id="3" name="Content Placeholder 2"/>
          <p:cNvSpPr>
            <a:spLocks noGrp="1"/>
          </p:cNvSpPr>
          <p:nvPr>
            <p:ph idx="1"/>
          </p:nvPr>
        </p:nvSpPr>
        <p:spPr>
          <a:solidFill>
            <a:schemeClr val="tx2"/>
          </a:solidFill>
        </p:spPr>
        <p:txBody>
          <a:bodyPr/>
          <a:lstStyle/>
          <a:p>
            <a:pPr marL="0" indent="0" algn="l">
              <a:buNone/>
            </a:pPr>
            <a:r>
              <a:rPr lang="en-US" b="1" i="1" dirty="0" smtClean="0"/>
              <a:t>As you have studied in the previous course of Entomology and the previous part of this course there are two main types of life cycle of insect pests attacking vegetable crops:-   Incomplete life cycle and complete life cycle.</a:t>
            </a:r>
            <a:endParaRPr lang="ar-EG" b="1" i="1" dirty="0"/>
          </a:p>
        </p:txBody>
      </p:sp>
    </p:spTree>
    <p:extLst>
      <p:ext uri="{BB962C8B-B14F-4D97-AF65-F5344CB8AC3E}">
        <p14:creationId xmlns:p14="http://schemas.microsoft.com/office/powerpoint/2010/main" val="1651595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dirty="0"/>
          </a:p>
        </p:txBody>
      </p:sp>
      <p:sp>
        <p:nvSpPr>
          <p:cNvPr id="3" name="Content Placeholder 2"/>
          <p:cNvSpPr>
            <a:spLocks noGrp="1"/>
          </p:cNvSpPr>
          <p:nvPr>
            <p:ph idx="1"/>
          </p:nvPr>
        </p:nvSpPr>
        <p:spPr>
          <a:solidFill>
            <a:schemeClr val="tx2"/>
          </a:solidFill>
        </p:spPr>
        <p:txBody>
          <a:bodyPr/>
          <a:lstStyle/>
          <a:p>
            <a:pPr marL="0" indent="0" algn="l">
              <a:buNone/>
            </a:pPr>
            <a:r>
              <a:rPr lang="en-US" b="1" i="1" dirty="0" smtClean="0"/>
              <a:t>Incomplete life cycle type has three stages (ova nymph and adult) such as grasshoppers , bugs, </a:t>
            </a:r>
            <a:r>
              <a:rPr lang="en-US" b="1" i="1" dirty="0" err="1" smtClean="0"/>
              <a:t>molecricket</a:t>
            </a:r>
            <a:r>
              <a:rPr lang="en-US" b="1" i="1" dirty="0" smtClean="0"/>
              <a:t> aphids and so on.</a:t>
            </a:r>
          </a:p>
          <a:p>
            <a:pPr marL="0" indent="0" algn="l">
              <a:buNone/>
            </a:pPr>
            <a:r>
              <a:rPr lang="en-US" b="1" i="1" dirty="0" smtClean="0"/>
              <a:t>Complete life cycle insects have four stages (ova, larva, pupa, adult )such as                              beetles, moths , flies and wasps . </a:t>
            </a:r>
            <a:endParaRPr lang="ar-EG" b="1" i="1" dirty="0"/>
          </a:p>
        </p:txBody>
      </p:sp>
    </p:spTree>
    <p:extLst>
      <p:ext uri="{BB962C8B-B14F-4D97-AF65-F5344CB8AC3E}">
        <p14:creationId xmlns:p14="http://schemas.microsoft.com/office/powerpoint/2010/main" val="3422608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623</TotalTime>
  <Words>1041</Words>
  <Application>Microsoft Office PowerPoint</Application>
  <PresentationFormat>On-screen Show (4:3)</PresentationFormat>
  <Paragraphs>77</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Lectures In Economic  Entomology</vt:lpstr>
      <vt:lpstr>PowerPoint Presentation</vt:lpstr>
      <vt:lpstr>Introduction</vt:lpstr>
      <vt:lpstr>-:The general definition of pest</vt:lpstr>
      <vt:lpstr>Taxonomy of pests</vt:lpstr>
      <vt:lpstr>Why insect pests  considered the most important group of pests?</vt:lpstr>
      <vt:lpstr>Insect pests attacking vegetable crops</vt:lpstr>
      <vt:lpstr>The two forms of life cycles of insects :</vt:lpstr>
      <vt:lpstr>PowerPoint Presentation</vt:lpstr>
      <vt:lpstr>How insect pests injure vegetables?</vt:lpstr>
      <vt:lpstr>Chewing insects:-</vt:lpstr>
      <vt:lpstr>Sucking insects </vt:lpstr>
      <vt:lpstr>How the sucking insects damage the plants?</vt:lpstr>
      <vt:lpstr>Making  mines</vt:lpstr>
      <vt:lpstr> laying eggs The injury appears from</vt:lpstr>
      <vt:lpstr>The injury by transmitting plant diseases</vt:lpstr>
      <vt:lpstr>Insect pests attacking cruciferous vegetables</vt:lpstr>
      <vt:lpstr> butterfly Cabbage white</vt:lpstr>
      <vt:lpstr> </vt:lpstr>
      <vt:lpstr>PowerPoint Presentation</vt:lpstr>
      <vt:lpstr>The diamond-back moth   2-</vt:lpstr>
      <vt:lpstr>PowerPoint Presentation</vt:lpstr>
      <vt:lpstr>The control of the  two former insect pests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Lectures In Economic  Entomology</dc:title>
  <dc:creator>batool</dc:creator>
  <cp:lastModifiedBy>batool</cp:lastModifiedBy>
  <cp:revision>56</cp:revision>
  <dcterms:created xsi:type="dcterms:W3CDTF">2020-03-21T12:13:39Z</dcterms:created>
  <dcterms:modified xsi:type="dcterms:W3CDTF">2020-03-23T21:32:45Z</dcterms:modified>
</cp:coreProperties>
</file>